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74" r:id="rId3"/>
    <p:sldId id="257" r:id="rId4"/>
    <p:sldId id="277" r:id="rId5"/>
    <p:sldId id="296" r:id="rId6"/>
    <p:sldId id="299" r:id="rId7"/>
    <p:sldId id="300" r:id="rId8"/>
    <p:sldId id="303" r:id="rId9"/>
    <p:sldId id="304" r:id="rId10"/>
    <p:sldId id="302" r:id="rId11"/>
    <p:sldId id="305" r:id="rId12"/>
    <p:sldId id="265" r:id="rId13"/>
    <p:sldId id="294" r:id="rId14"/>
    <p:sldId id="295" r:id="rId15"/>
    <p:sldId id="301" r:id="rId16"/>
    <p:sldId id="306" r:id="rId17"/>
    <p:sldId id="307" r:id="rId18"/>
    <p:sldId id="308" r:id="rId19"/>
    <p:sldId id="309" r:id="rId20"/>
    <p:sldId id="311" r:id="rId21"/>
    <p:sldId id="291" r:id="rId22"/>
    <p:sldId id="278" r:id="rId23"/>
    <p:sldId id="292" r:id="rId24"/>
    <p:sldId id="276" r:id="rId25"/>
    <p:sldId id="293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51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C6666-CDDC-4EC4-A39C-14165A0EF4E8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45637-6DC1-4D80-AE77-197F942A2B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2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8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14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516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6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32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100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20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190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984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36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7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3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7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2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3124-E73E-D646-890A-96E33CCBB300}" type="datetimeFigureOut">
              <a:rPr lang="en-US" smtClean="0"/>
              <a:pPr/>
              <a:t>5/27/2014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DC8E1-DD3E-2646-8FB6-373ACBA63B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4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datawrapper.d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www.infogr.a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7rz0L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Visualizations for journalist</a:t>
            </a:r>
            <a:r>
              <a:rPr lang="en-US" b="1" dirty="0">
                <a:solidFill>
                  <a:schemeClr val="accent6"/>
                </a:solidFill>
              </a:rPr>
              <a:t/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6022"/>
            <a:ext cx="6400800" cy="266277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Nairobi, 28 May 2014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983960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6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0070"/>
            <a:ext cx="8229600" cy="1949808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CREATING INTERACTIVE CHARTS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4623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datawrapper.de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2031" y="1968501"/>
            <a:ext cx="4914900" cy="86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Pro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52031" y="4051301"/>
            <a:ext cx="4914900" cy="86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accent6"/>
                </a:solidFill>
              </a:rPr>
              <a:t>Con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5552031" y="2454633"/>
            <a:ext cx="3906762" cy="1596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Easy, just drag and drop 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graphs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Works on low bandwidth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74841" y="4602559"/>
            <a:ext cx="4914900" cy="13842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Only for small data sets</a:t>
            </a:r>
          </a:p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Filters</a:t>
            </a:r>
          </a:p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Labeling limitations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US" sz="2800" dirty="0" smtClean="0">
              <a:solidFill>
                <a:schemeClr val="accent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600" t="9901" r="42093" b="5726"/>
          <a:stretch>
            <a:fillRect/>
          </a:stretch>
        </p:blipFill>
        <p:spPr bwMode="auto">
          <a:xfrm>
            <a:off x="166255" y="1704113"/>
            <a:ext cx="4862945" cy="4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0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19891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4846638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6706" t="18959" r="29722" b="6250"/>
          <a:stretch>
            <a:fillRect/>
          </a:stretch>
        </p:blipFill>
        <p:spPr bwMode="auto">
          <a:xfrm>
            <a:off x="4797084" y="425389"/>
            <a:ext cx="3991616" cy="385207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30814" t="23077" r="34519" b="36923"/>
          <a:stretch>
            <a:fillRect/>
          </a:stretch>
        </p:blipFill>
        <p:spPr bwMode="auto">
          <a:xfrm>
            <a:off x="1406769" y="2814421"/>
            <a:ext cx="4510594" cy="29260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818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7186"/>
            <a:ext cx="8229600" cy="1949808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LETS GET TO WORK!</a:t>
            </a:r>
            <a:endParaRPr lang="en-US" sz="66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4623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Register &amp; Login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www.datawrapper.de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7540" r="28049" b="10192"/>
          <a:stretch>
            <a:fillRect/>
          </a:stretch>
        </p:blipFill>
        <p:spPr bwMode="auto">
          <a:xfrm>
            <a:off x="457200" y="1597017"/>
            <a:ext cx="7020157" cy="45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 your data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413741" y="1727200"/>
            <a:ext cx="3281288" cy="323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Select the data you want to visualize from the spreadsheet in Excel. </a:t>
            </a:r>
          </a:p>
          <a:p>
            <a:pPr marL="0" indent="0">
              <a:buFont typeface="Arial"/>
              <a:buNone/>
            </a:pPr>
            <a:endParaRPr lang="en-US" sz="2400" dirty="0" smtClean="0">
              <a:solidFill>
                <a:schemeClr val="accent6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Right click (or just </a:t>
            </a:r>
            <a:r>
              <a:rPr lang="en-US" sz="2400" dirty="0" err="1" smtClean="0">
                <a:solidFill>
                  <a:schemeClr val="accent6"/>
                </a:solidFill>
              </a:rPr>
              <a:t>crl+C</a:t>
            </a:r>
            <a:r>
              <a:rPr lang="en-US" sz="2400" dirty="0" smtClean="0">
                <a:solidFill>
                  <a:schemeClr val="accent6"/>
                </a:solidFill>
              </a:rPr>
              <a:t>) to copy the data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t="15278" r="71443" b="39423"/>
          <a:stretch>
            <a:fillRect/>
          </a:stretch>
        </p:blipFill>
        <p:spPr bwMode="auto">
          <a:xfrm>
            <a:off x="585539" y="1650163"/>
            <a:ext cx="3715657" cy="331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Past into data wrapper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1838" t="20621" r="44967" b="19048"/>
          <a:stretch>
            <a:fillRect/>
          </a:stretch>
        </p:blipFill>
        <p:spPr bwMode="auto">
          <a:xfrm>
            <a:off x="457200" y="1603717"/>
            <a:ext cx="6921304" cy="44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 source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1730" t="19379" r="26710" b="17692"/>
          <a:stretch>
            <a:fillRect/>
          </a:stretch>
        </p:blipFill>
        <p:spPr bwMode="auto">
          <a:xfrm>
            <a:off x="225084" y="1684925"/>
            <a:ext cx="8713276" cy="430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 title and description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 l="1514" t="15873" r="25260" b="10577"/>
          <a:stretch>
            <a:fillRect/>
          </a:stretch>
        </p:blipFill>
        <p:spPr bwMode="auto">
          <a:xfrm>
            <a:off x="457200" y="1611309"/>
            <a:ext cx="8257142" cy="466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Ready for embedding!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514" t="15577" r="25483" b="19231"/>
          <a:stretch>
            <a:fillRect/>
          </a:stretch>
        </p:blipFill>
        <p:spPr bwMode="auto">
          <a:xfrm>
            <a:off x="457201" y="1603717"/>
            <a:ext cx="8284530" cy="427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8200" y="656256"/>
            <a:ext cx="5105400" cy="1193799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3600" dirty="0" smtClean="0">
                <a:solidFill>
                  <a:srgbClr val="F79646"/>
                </a:solidFill>
              </a:rPr>
              <a:t>At the end of this session you will be able to:</a:t>
            </a:r>
            <a:endParaRPr lang="en-US" sz="3600" dirty="0">
              <a:solidFill>
                <a:srgbClr val="F7964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845294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Content Placeholder 2"/>
          <p:cNvSpPr txBox="1">
            <a:spLocks/>
          </p:cNvSpPr>
          <p:nvPr/>
        </p:nvSpPr>
        <p:spPr>
          <a:xfrm>
            <a:off x="2091784" y="2002455"/>
            <a:ext cx="5757988" cy="384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 charts in excel.</a:t>
            </a:r>
          </a:p>
          <a:p>
            <a:pPr marL="0" marR="0" lvl="0" indent="0" algn="l" defTabSz="457200" rtl="0" eaLnBrk="1" fontAlgn="auto" latinLnBrk="0" hangingPunct="1"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 interactive charts and graphs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the web using online tools.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63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5621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8638" y="1727200"/>
            <a:ext cx="7033847" cy="323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schemeClr val="accent6"/>
                </a:solidFill>
              </a:rPr>
              <a:t>Make a pie chart using  data wrapper of  the distribution of crime cases per region.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7186"/>
            <a:ext cx="8229600" cy="194980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REVIEW OF OTHER PROGRAMS</a:t>
            </a: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4623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Fusion </a:t>
            </a: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(accessed through </a:t>
            </a:r>
            <a:r>
              <a:rPr lang="en-US" sz="3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gmail</a:t>
            </a: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3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621" y="1698681"/>
            <a:ext cx="4914900" cy="86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67621" y="4051301"/>
            <a:ext cx="4914900" cy="86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667621" y="2184812"/>
            <a:ext cx="4356461" cy="2588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Merges geographical boundaries with data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User-friendly interactive mapping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Can embed charts in maps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90431" y="4602559"/>
            <a:ext cx="4333651" cy="138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Advance functions require coding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Requiring accurate boarder files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9010" t="8197" r="47969" b="17292"/>
          <a:stretch>
            <a:fillRect/>
          </a:stretch>
        </p:blipFill>
        <p:spPr bwMode="auto">
          <a:xfrm>
            <a:off x="494679" y="1666281"/>
            <a:ext cx="3912433" cy="49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0986" t="23864" r="22804" b="15151"/>
          <a:stretch>
            <a:fillRect/>
          </a:stretch>
        </p:blipFill>
        <p:spPr bwMode="auto">
          <a:xfrm>
            <a:off x="457200" y="1676401"/>
            <a:ext cx="4750997" cy="352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Tableausoftware.com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197" y="1968501"/>
            <a:ext cx="4914900" cy="86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08197" y="4471021"/>
            <a:ext cx="4914900" cy="86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5208197" y="2454633"/>
            <a:ext cx="4914900" cy="2147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accent6"/>
                </a:solidFill>
              </a:rPr>
              <a:t>Accepts big data</a:t>
            </a:r>
          </a:p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accent6"/>
                </a:solidFill>
              </a:rPr>
              <a:t>Wide range of charts/filters</a:t>
            </a:r>
          </a:p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accent6"/>
                </a:solidFill>
              </a:rPr>
              <a:t>Combines maps and charts</a:t>
            </a:r>
          </a:p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accent6"/>
                </a:solidFill>
              </a:rPr>
              <a:t>Can produce multi media </a:t>
            </a:r>
          </a:p>
          <a:p>
            <a:pPr marL="0" indent="0">
              <a:buFont typeface="Arial"/>
              <a:buNone/>
            </a:pPr>
            <a:r>
              <a:rPr lang="en-US" sz="2600" dirty="0" smtClean="0">
                <a:solidFill>
                  <a:schemeClr val="accent6"/>
                </a:solidFill>
              </a:rPr>
              <a:t>packages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31007" y="5022279"/>
            <a:ext cx="4914900" cy="138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Takes time to master interface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Picky on data format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Does not recognize counties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Infogr.am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581" y="1968501"/>
            <a:ext cx="4914900" cy="86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7581" y="4051301"/>
            <a:ext cx="4914900" cy="86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727581" y="2454633"/>
            <a:ext cx="4914900" cy="1596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Pictorial charts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Funky  design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50391" y="4602559"/>
            <a:ext cx="4914900" cy="188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Does not accept big data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Data is made public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Free version can only embed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0" name="Picture 9" descr="Infogr.am.tiff"/>
          <p:cNvPicPr>
            <a:picLocks noChangeAspect="1"/>
          </p:cNvPicPr>
          <p:nvPr/>
        </p:nvPicPr>
        <p:blipFill>
          <a:blip r:embed="rId2"/>
          <a:srcRect b="49508"/>
          <a:stretch>
            <a:fillRect/>
          </a:stretch>
        </p:blipFill>
        <p:spPr>
          <a:xfrm>
            <a:off x="457200" y="1597520"/>
            <a:ext cx="3844977" cy="526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1847186"/>
            <a:ext cx="8736037" cy="194980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INFOGR.AM CHART STEP BY STEP</a:t>
            </a: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4623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/>
              <a:t>Register </a:t>
            </a:r>
            <a:r>
              <a:rPr lang="en-GB" sz="1800" b="0" dirty="0"/>
              <a:t>(</a:t>
            </a:r>
            <a:r>
              <a:rPr lang="en-GB" sz="1800" b="0" u="sng" dirty="0">
                <a:solidFill>
                  <a:schemeClr val="hlink"/>
                </a:solidFill>
                <a:hlinkClick r:id="rId3"/>
              </a:rPr>
              <a:t>www.infogr.am</a:t>
            </a:r>
            <a:r>
              <a:rPr lang="en-GB" sz="1800" b="0" dirty="0"/>
              <a:t>)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9600" y="1600200"/>
            <a:ext cx="57531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Go to create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8599" y="1600200"/>
            <a:ext cx="7201325" cy="49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522500" y="4032775"/>
            <a:ext cx="1558799" cy="1522499"/>
          </a:xfrm>
          <a:prstGeom prst="ellipse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988200" y="424240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/>
              <a:t>Choose a chart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" y="1591749"/>
            <a:ext cx="6751142" cy="49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1033125" y="3538425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flipH="1">
            <a:off x="5007474" y="575780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83609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Double click on the graph to edit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592250" y="3589450"/>
            <a:ext cx="1581599" cy="29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buNone/>
            </a:pPr>
            <a:r>
              <a:rPr lang="en-GB" sz="1800" dirty="0">
                <a:solidFill>
                  <a:schemeClr val="dk1"/>
                </a:solidFill>
              </a:rPr>
              <a:t>Add a chart</a:t>
            </a:r>
          </a:p>
          <a:p>
            <a:pPr marL="0" lvl="0" indent="0" rtl="0">
              <a:spcBef>
                <a:spcPts val="80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800"/>
              </a:spcBef>
              <a:buNone/>
            </a:pPr>
            <a:r>
              <a:rPr lang="en-GB" sz="1800" dirty="0">
                <a:solidFill>
                  <a:schemeClr val="dk1"/>
                </a:solidFill>
              </a:rPr>
              <a:t>Add map</a:t>
            </a:r>
          </a:p>
          <a:p>
            <a:pPr marL="0" lvl="0" indent="0" rtl="0">
              <a:spcBef>
                <a:spcPts val="80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800"/>
              </a:spcBef>
              <a:buNone/>
            </a:pPr>
            <a:r>
              <a:rPr lang="en-GB" sz="1800" dirty="0">
                <a:solidFill>
                  <a:schemeClr val="dk1"/>
                </a:solidFill>
              </a:rPr>
              <a:t>Add text</a:t>
            </a:r>
          </a:p>
          <a:p>
            <a:pPr marL="0" lvl="0" indent="0" rtl="0">
              <a:spcBef>
                <a:spcPts val="80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800"/>
              </a:spcBef>
              <a:buNone/>
            </a:pPr>
            <a:r>
              <a:rPr lang="en-GB" sz="1800" dirty="0">
                <a:solidFill>
                  <a:schemeClr val="dk1"/>
                </a:solidFill>
              </a:rPr>
              <a:t>Add a photo</a:t>
            </a:r>
          </a:p>
          <a:p>
            <a:pPr marL="0" lvl="0" indent="0" rtl="0">
              <a:spcBef>
                <a:spcPts val="80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800"/>
              </a:spcBef>
              <a:buNone/>
            </a:pPr>
            <a:r>
              <a:rPr lang="en-GB" sz="1800" dirty="0">
                <a:solidFill>
                  <a:schemeClr val="dk1"/>
                </a:solidFill>
              </a:rPr>
              <a:t>Add a video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0" y="1600199"/>
            <a:ext cx="5548826" cy="49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156350" y="1699900"/>
            <a:ext cx="1672500" cy="193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dirty="0"/>
              <a:t>Profile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600" dirty="0"/>
              <a:t>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600"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dirty="0"/>
              <a:t>Home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600"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dirty="0"/>
              <a:t>Library</a:t>
            </a:r>
          </a:p>
        </p:txBody>
      </p:sp>
      <p:sp>
        <p:nvSpPr>
          <p:cNvPr id="144" name="Shape 144"/>
          <p:cNvSpPr/>
          <p:nvPr/>
        </p:nvSpPr>
        <p:spPr>
          <a:xfrm>
            <a:off x="1081750" y="1898575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081750" y="2522225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081750" y="303710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 flipH="1">
            <a:off x="7007299" y="37493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 flipH="1">
            <a:off x="7007299" y="42605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7007299" y="481170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flipH="1">
            <a:off x="7007299" y="54081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flipH="1">
            <a:off x="7007299" y="59502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2637175" y="2383425"/>
            <a:ext cx="3434699" cy="3117599"/>
          </a:xfrm>
          <a:prstGeom prst="rect">
            <a:avLst/>
          </a:prstGeom>
          <a:noFill/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2175375" y="42605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4294967295"/>
          </p:nvPr>
        </p:nvSpPr>
        <p:spPr>
          <a:xfrm>
            <a:off x="1476400" y="4112350"/>
            <a:ext cx="832799" cy="635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</a:rPr>
              <a:t>Here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7186"/>
            <a:ext cx="8229600" cy="1949808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EXCEL WITH EXCEL</a:t>
            </a:r>
            <a:endParaRPr lang="en-US" sz="66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4623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Download </a:t>
            </a:r>
            <a:r>
              <a:rPr lang="en-GB" sz="1800" dirty="0"/>
              <a:t>“EA_life_expectancy_at_birth.xlsx”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457200" rtl="0">
              <a:spcBef>
                <a:spcPts val="0"/>
              </a:spcBef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http://bit.ly/17rz0Lc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indent="457200" rtl="0">
              <a:spcBef>
                <a:spcPts val="0"/>
              </a:spcBef>
              <a:buNone/>
            </a:pPr>
            <a:r>
              <a:rPr lang="en-GB" dirty="0"/>
              <a:t>When you use you own data make sure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GB" dirty="0"/>
              <a:t>it </a:t>
            </a:r>
            <a:r>
              <a:rPr lang="en-GB"/>
              <a:t>is </a:t>
            </a:r>
            <a:r>
              <a:rPr lang="en-GB" smtClean="0"/>
              <a:t>formatted </a:t>
            </a:r>
            <a:r>
              <a:rPr lang="en-GB" dirty="0"/>
              <a:t>in the same way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GB" dirty="0"/>
              <a:t>as the </a:t>
            </a:r>
            <a:r>
              <a:rPr lang="en-GB" dirty="0" err="1"/>
              <a:t>infogr.am</a:t>
            </a:r>
            <a:r>
              <a:rPr lang="en-GB" dirty="0"/>
              <a:t> </a:t>
            </a:r>
            <a:r>
              <a:rPr lang="en-GB" dirty="0" err="1"/>
              <a:t>dummie</a:t>
            </a:r>
            <a:r>
              <a:rPr lang="en-GB" dirty="0"/>
              <a:t> data.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16875" y="2501225"/>
            <a:ext cx="498299" cy="178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9600" dirty="0">
                <a:solidFill>
                  <a:srgbClr val="E69138"/>
                </a:solidFill>
              </a:rPr>
              <a:t>!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5675" y="1483187"/>
            <a:ext cx="952500" cy="952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Adding the data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" y="1600202"/>
            <a:ext cx="5846947" cy="49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 rot="5400000">
            <a:off x="4815024" y="11632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448425" y="1600200"/>
            <a:ext cx="1190699" cy="534300"/>
          </a:xfrm>
          <a:prstGeom prst="ellipse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369000" y="1600200"/>
            <a:ext cx="2819100" cy="342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Click on Load data</a:t>
            </a:r>
          </a:p>
          <a:p>
            <a:pPr lvl="0" rtl="0">
              <a:spcBef>
                <a:spcPts val="0"/>
              </a:spcBef>
              <a:buNone/>
            </a:pPr>
            <a:endParaRPr sz="600"/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Select the your spreadsheet in the pop-up window</a:t>
            </a:r>
          </a:p>
          <a:p>
            <a:pPr lvl="0" rtl="0">
              <a:spcBef>
                <a:spcPts val="0"/>
              </a:spcBef>
              <a:buNone/>
            </a:pPr>
            <a:endParaRPr sz="600"/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Click on Done  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4294967295"/>
          </p:nvPr>
        </p:nvSpPr>
        <p:spPr>
          <a:xfrm>
            <a:off x="4796125" y="572725"/>
            <a:ext cx="1672500" cy="635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</a:rPr>
              <a:t>Click here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/>
              <a:t>Delete unwanted sheets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342750" y="1600200"/>
            <a:ext cx="29538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Select and delete Sheet 4, 3, and 2 </a:t>
            </a:r>
            <a:r>
              <a:rPr lang="en-GB" sz="2400">
                <a:solidFill>
                  <a:srgbClr val="666666"/>
                </a:solidFill>
              </a:rPr>
              <a:t>which contains sources of data etc </a:t>
            </a:r>
            <a:r>
              <a:rPr lang="en-GB" sz="2400"/>
              <a:t>(one at a time) 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9050" y="1600200"/>
            <a:ext cx="5719190" cy="49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2803125" y="5962275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4294967295"/>
          </p:nvPr>
        </p:nvSpPr>
        <p:spPr>
          <a:xfrm>
            <a:off x="2024725" y="5814075"/>
            <a:ext cx="912300" cy="635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E69138"/>
                </a:solidFill>
              </a:rPr>
              <a:t>Select</a:t>
            </a:r>
          </a:p>
        </p:txBody>
      </p:sp>
      <p:sp>
        <p:nvSpPr>
          <p:cNvPr id="182" name="Shape 182"/>
          <p:cNvSpPr/>
          <p:nvPr/>
        </p:nvSpPr>
        <p:spPr>
          <a:xfrm>
            <a:off x="589050" y="5864925"/>
            <a:ext cx="1190699" cy="534300"/>
          </a:xfrm>
          <a:prstGeom prst="ellipse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Adjust </a:t>
            </a:r>
            <a:r>
              <a:rPr lang="en-GB" dirty="0" err="1"/>
              <a:t>colors</a:t>
            </a:r>
            <a:r>
              <a:rPr lang="en-GB" dirty="0"/>
              <a:t> &amp; labels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534300" y="1600200"/>
            <a:ext cx="26096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/>
              <a:t>Click on Colors and settings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6550" y="1600200"/>
            <a:ext cx="5935038" cy="49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917375" y="2129625"/>
            <a:ext cx="1496400" cy="534300"/>
          </a:xfrm>
          <a:prstGeom prst="ellipse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/>
              <a:t>Adjust </a:t>
            </a:r>
            <a:r>
              <a:rPr lang="en-GB" dirty="0" err="1"/>
              <a:t>colors</a:t>
            </a:r>
            <a:r>
              <a:rPr lang="en-GB" dirty="0"/>
              <a:t> &amp; labels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2537025" y="1600200"/>
            <a:ext cx="6149700" cy="200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Click on the color of the palette to edit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Put in RGB/HSB or web color RGB code</a:t>
            </a:r>
          </a:p>
          <a:p>
            <a:pPr lvl="0" rtl="0">
              <a:spcBef>
                <a:spcPts val="0"/>
              </a:spcBef>
              <a:buNone/>
            </a:pPr>
            <a:endParaRPr sz="600"/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Add “years” as the label of the Y axis 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1752494" cy="49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37012" y="3872312"/>
            <a:ext cx="52101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dirty="0"/>
              <a:t>Adjusting text &amp; headlines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316075" y="1600200"/>
            <a:ext cx="27180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Change or delete the graphs text and headlines.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0700" y="1600200"/>
            <a:ext cx="5593140" cy="496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-GB" dirty="0"/>
              <a:t>Publish to web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544825" y="1600200"/>
            <a:ext cx="2717399" cy="26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When you click on the share button you will get an dialog window</a:t>
            </a:r>
          </a:p>
          <a:p>
            <a:pPr lvl="0" rtl="0">
              <a:spcBef>
                <a:spcPts val="0"/>
              </a:spcBef>
              <a:buNone/>
            </a:pPr>
            <a:endParaRPr sz="600"/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Choose prefered  platform or web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9250" y="1600200"/>
            <a:ext cx="6029093" cy="49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52371" y="4249474"/>
            <a:ext cx="2013924" cy="23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4705025" y="1610975"/>
            <a:ext cx="780900" cy="348900"/>
          </a:xfrm>
          <a:prstGeom prst="ellipse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 rot="5400000">
            <a:off x="4815024" y="1163250"/>
            <a:ext cx="534300" cy="3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4294967295"/>
          </p:nvPr>
        </p:nvSpPr>
        <p:spPr>
          <a:xfrm>
            <a:off x="4796125" y="572725"/>
            <a:ext cx="1672500" cy="635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dirty="0">
                <a:solidFill>
                  <a:srgbClr val="E69138"/>
                </a:solidFill>
              </a:rPr>
              <a:t>Click here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Journalistic use of excel charts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363372" y="1814732"/>
            <a:ext cx="6323427" cy="367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analysis – seeing trends.</a:t>
            </a:r>
          </a:p>
          <a:p>
            <a:pPr marL="0" indent="0">
              <a:buFont typeface="Arial"/>
              <a:buNone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Showcasing data when pitching to editor.</a:t>
            </a:r>
          </a:p>
          <a:p>
            <a:pPr marL="0" indent="0">
              <a:buFont typeface="Arial"/>
              <a:buNone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Gives graphic designer better understanding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you want the data to appear than spreadsheet alone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Font typeface="Arial"/>
              <a:buNone/>
            </a:pP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6" y="1617780"/>
            <a:ext cx="1600200" cy="1309254"/>
          </a:xfrm>
          <a:prstGeom prst="rect">
            <a:avLst/>
          </a:prstGeom>
        </p:spPr>
      </p:pic>
      <p:sp>
        <p:nvSpPr>
          <p:cNvPr id="12" name="Shape 161"/>
          <p:cNvSpPr txBox="1"/>
          <p:nvPr/>
        </p:nvSpPr>
        <p:spPr>
          <a:xfrm>
            <a:off x="1450850" y="3701400"/>
            <a:ext cx="498299" cy="178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9600" dirty="0">
                <a:solidFill>
                  <a:srgbClr val="E69138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0070"/>
            <a:ext cx="8229600" cy="194980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CREATING EXCEL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3462338"/>
            <a:ext cx="9144000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 DO Crime report 2013 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-301" r="43108" b="48413"/>
          <a:stretch>
            <a:fillRect/>
          </a:stretch>
        </p:blipFill>
        <p:spPr bwMode="auto">
          <a:xfrm>
            <a:off x="457200" y="1640114"/>
            <a:ext cx="7402286" cy="379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Move crime rate next to region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3754" r="43331" b="37103"/>
          <a:stretch>
            <a:fillRect/>
          </a:stretch>
        </p:blipFill>
        <p:spPr bwMode="auto">
          <a:xfrm>
            <a:off x="544284" y="1653495"/>
            <a:ext cx="7373257" cy="432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data, Insert chart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2841" r="45292" b="29423"/>
          <a:stretch>
            <a:fillRect/>
          </a:stretch>
        </p:blipFill>
        <p:spPr bwMode="auto">
          <a:xfrm>
            <a:off x="633046" y="1417638"/>
            <a:ext cx="7118252" cy="495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17638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r="37977" b="32692"/>
          <a:stretch>
            <a:fillRect/>
          </a:stretch>
        </p:blipFill>
        <p:spPr bwMode="auto">
          <a:xfrm>
            <a:off x="457200" y="1417638"/>
            <a:ext cx="8069943" cy="492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68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470</Words>
  <Application>Microsoft Office PowerPoint</Application>
  <PresentationFormat>On-screen Show (4:3)</PresentationFormat>
  <Paragraphs>123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Visualizations for journalist </vt:lpstr>
      <vt:lpstr>PowerPoint Presentation</vt:lpstr>
      <vt:lpstr>EXCEL WITH EXCEL</vt:lpstr>
      <vt:lpstr>Journalistic use of excel charts</vt:lpstr>
      <vt:lpstr>CREATING EXCEL CHART</vt:lpstr>
      <vt:lpstr>Open DO Crime report 2013 </vt:lpstr>
      <vt:lpstr>Move crime rate next to region</vt:lpstr>
      <vt:lpstr>Select data, Insert chart</vt:lpstr>
      <vt:lpstr>Result</vt:lpstr>
      <vt:lpstr>CREATING INTERACTIVE CHARTS</vt:lpstr>
      <vt:lpstr>datawrapper.de</vt:lpstr>
      <vt:lpstr>PowerPoint Presentation</vt:lpstr>
      <vt:lpstr>LETS GET TO WORK!</vt:lpstr>
      <vt:lpstr>Register &amp; Login www.datawrapper.de</vt:lpstr>
      <vt:lpstr>Get your data</vt:lpstr>
      <vt:lpstr>Past into data wrapper</vt:lpstr>
      <vt:lpstr>Add source</vt:lpstr>
      <vt:lpstr>Add title and description</vt:lpstr>
      <vt:lpstr>Ready for embedding!</vt:lpstr>
      <vt:lpstr>Exercise</vt:lpstr>
      <vt:lpstr>REVIEW OF OTHER PROGRAMS</vt:lpstr>
      <vt:lpstr>Google Fusion (accessed through gmail)</vt:lpstr>
      <vt:lpstr>Tableausoftware.com</vt:lpstr>
      <vt:lpstr>Infogr.am</vt:lpstr>
      <vt:lpstr>INFOGR.AM CHART STEP BY STEP</vt:lpstr>
      <vt:lpstr>Register (www.infogr.am)</vt:lpstr>
      <vt:lpstr>Go to create</vt:lpstr>
      <vt:lpstr>Choose a chart</vt:lpstr>
      <vt:lpstr>Double click on the graph to edit </vt:lpstr>
      <vt:lpstr>Download “EA_life_expectancy_at_birth.xlsx”</vt:lpstr>
      <vt:lpstr>Adding the data</vt:lpstr>
      <vt:lpstr>Delete unwanted sheets</vt:lpstr>
      <vt:lpstr>Adjust colors &amp; labels</vt:lpstr>
      <vt:lpstr>Adjust colors &amp; labels</vt:lpstr>
      <vt:lpstr>Adjusting text &amp; headlines</vt:lpstr>
      <vt:lpstr>Publish to web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compelling visuals </dc:title>
  <dc:creator>Digital Centre</dc:creator>
  <cp:lastModifiedBy>Eva Constantaras</cp:lastModifiedBy>
  <cp:revision>46</cp:revision>
  <dcterms:created xsi:type="dcterms:W3CDTF">2013-08-06T11:37:43Z</dcterms:created>
  <dcterms:modified xsi:type="dcterms:W3CDTF">2014-05-27T10:01:38Z</dcterms:modified>
</cp:coreProperties>
</file>